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618" r:id="rId2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7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988" autoAdjust="0"/>
    <p:restoredTop sz="91254" autoAdjust="0"/>
  </p:normalViewPr>
  <p:slideViewPr>
    <p:cSldViewPr snapToGrid="0">
      <p:cViewPr varScale="1">
        <p:scale>
          <a:sx n="107" d="100"/>
          <a:sy n="107" d="100"/>
        </p:scale>
        <p:origin x="582" y="10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6/9/2022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6/9/2022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168610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118172" y="6446837"/>
            <a:ext cx="1312025" cy="365125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3F328C9B-AD05-4623-A449-33520783D70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750" y="6532841"/>
            <a:ext cx="2528209" cy="19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676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6D3E-7538-4BF6-997F-ED9FC015F83C}" type="datetime1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45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29CC0-BE5C-4ACF-ADBB-7E0755BCC878}" type="datetime1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817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9AFDC6-B6B6-468C-BC14-48132FC5E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CD859325-1872-4E71-904D-9C2C5855A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F01A606-8AE2-4C9E-984A-663A14F8D4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750" y="6532841"/>
            <a:ext cx="2528209" cy="19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576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5E6B-EB02-416F-AA60-9CC850E20590}" type="datetime1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786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6260C-7779-407F-9A8B-BCECD59147BF}" type="datetime1">
              <a:rPr lang="en-US" smtClean="0"/>
              <a:t>6/9/2022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17DB89B-3EEE-4E92-872D-F627FFDA0F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99897" y="6670454"/>
            <a:ext cx="2255716" cy="170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526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5BDF5-E67F-46EE-9DE2-579D0782EDAC}" type="datetime1">
              <a:rPr lang="en-US" smtClean="0"/>
              <a:t>6/9/2022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524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39B98-28A2-479B-A28E-9C7968A6B9F8}" type="datetime1">
              <a:rPr lang="en-US" smtClean="0"/>
              <a:t>6/9/2022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06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2E2E-B22F-4A94-A3FA-451AC4E12460}" type="datetime1">
              <a:rPr lang="en-US" smtClean="0"/>
              <a:t>6/9/2022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399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C1F6D4D-EEFB-45E0-812D-E7BAB30C12F4}" type="datetime1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704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06DAF-7DE7-4254-86BA-7C5E4530B2D7}" type="datetime1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56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CF4D0F0-27DB-4B30-B7F7-659C91E42485}" type="datetime1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9316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036CD-7756-4298-9A3E-38148BA8C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424" y="-126706"/>
            <a:ext cx="10058400" cy="580102"/>
          </a:xfrm>
        </p:spPr>
        <p:txBody>
          <a:bodyPr>
            <a:normAutofit/>
          </a:bodyPr>
          <a:lstStyle/>
          <a:p>
            <a:r>
              <a:rPr lang="en-US" sz="2000" b="1" dirty="0"/>
              <a:t>What Strategic Questions Do We Want Our Plan To Address?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E889958-1BBB-4E7F-88E8-1E21B632F2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4631959"/>
              </p:ext>
            </p:extLst>
          </p:nvPr>
        </p:nvGraphicFramePr>
        <p:xfrm>
          <a:off x="210977" y="383188"/>
          <a:ext cx="11770046" cy="5920352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453050">
                  <a:extLst>
                    <a:ext uri="{9D8B030D-6E8A-4147-A177-3AD203B41FA5}">
                      <a16:colId xmlns:a16="http://schemas.microsoft.com/office/drawing/2014/main" val="1178562289"/>
                    </a:ext>
                  </a:extLst>
                </a:gridCol>
                <a:gridCol w="1776549">
                  <a:extLst>
                    <a:ext uri="{9D8B030D-6E8A-4147-A177-3AD203B41FA5}">
                      <a16:colId xmlns:a16="http://schemas.microsoft.com/office/drawing/2014/main" val="349059925"/>
                    </a:ext>
                  </a:extLst>
                </a:gridCol>
                <a:gridCol w="1931333">
                  <a:extLst>
                    <a:ext uri="{9D8B030D-6E8A-4147-A177-3AD203B41FA5}">
                      <a16:colId xmlns:a16="http://schemas.microsoft.com/office/drawing/2014/main" val="610129084"/>
                    </a:ext>
                  </a:extLst>
                </a:gridCol>
                <a:gridCol w="1609114">
                  <a:extLst>
                    <a:ext uri="{9D8B030D-6E8A-4147-A177-3AD203B41FA5}">
                      <a16:colId xmlns:a16="http://schemas.microsoft.com/office/drawing/2014/main" val="27231623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Strategic Questions</a:t>
                      </a:r>
                    </a:p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(Examples)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This Question is Important For Me To Answer?</a:t>
                      </a:r>
                    </a:p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Yes or 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For Those That Are Important, Do I Already Know the Answer?</a:t>
                      </a:r>
                    </a:p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Yes or 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If I Don’t Have the Answer, Is It A</a:t>
                      </a:r>
                    </a:p>
                    <a:p>
                      <a:pPr algn="ctr"/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High Priority 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to Answer? </a:t>
                      </a:r>
                    </a:p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Yes or 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3149685"/>
                  </a:ext>
                </a:extLst>
              </a:tr>
              <a:tr h="272978">
                <a:tc>
                  <a:txBody>
                    <a:bodyPr/>
                    <a:lstStyle/>
                    <a:p>
                      <a:r>
                        <a:rPr lang="en-US" sz="1200" dirty="0"/>
                        <a:t>1. Are we clear on what our core competence is and how to protect it?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776650"/>
                  </a:ext>
                </a:extLst>
              </a:tr>
              <a:tr h="272978">
                <a:tc>
                  <a:txBody>
                    <a:bodyPr/>
                    <a:lstStyle/>
                    <a:p>
                      <a:r>
                        <a:rPr lang="en-US" sz="1200" dirty="0"/>
                        <a:t>2. Would our customers have difficulty replacing what we do for them?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1833170"/>
                  </a:ext>
                </a:extLst>
              </a:tr>
              <a:tr h="317906">
                <a:tc>
                  <a:txBody>
                    <a:bodyPr/>
                    <a:lstStyle/>
                    <a:p>
                      <a:r>
                        <a:rPr lang="en-US" sz="1200" dirty="0"/>
                        <a:t>3. Is our best growth opportunity with Existing, New customers or both?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800671"/>
                  </a:ext>
                </a:extLst>
              </a:tr>
              <a:tr h="307484">
                <a:tc>
                  <a:txBody>
                    <a:bodyPr/>
                    <a:lstStyle/>
                    <a:p>
                      <a:r>
                        <a:rPr lang="en-US" sz="1200" dirty="0"/>
                        <a:t>4. Is our Value Proposition and Unique Selling Proposition still relevant?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11907"/>
                  </a:ext>
                </a:extLst>
              </a:tr>
              <a:tr h="293203">
                <a:tc>
                  <a:txBody>
                    <a:bodyPr/>
                    <a:lstStyle/>
                    <a:p>
                      <a:r>
                        <a:rPr lang="en-US" sz="1200" dirty="0"/>
                        <a:t>5. To enhance gross profit, is our pricing strategy  or fulfillment model an opportunity?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1109493"/>
                  </a:ext>
                </a:extLst>
              </a:tr>
              <a:tr h="299049">
                <a:tc>
                  <a:txBody>
                    <a:bodyPr/>
                    <a:lstStyle/>
                    <a:p>
                      <a:r>
                        <a:rPr lang="en-US" sz="1200" dirty="0"/>
                        <a:t>6. Are we serving the most attractive customers (growth &amp; profit opportunity)?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5363206"/>
                  </a:ext>
                </a:extLst>
              </a:tr>
              <a:tr h="270582">
                <a:tc>
                  <a:txBody>
                    <a:bodyPr/>
                    <a:lstStyle/>
                    <a:p>
                      <a:r>
                        <a:rPr lang="en-US" sz="1200" dirty="0"/>
                        <a:t>7. Does our market have a Good, Better, Best and where are we positioned?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980187"/>
                  </a:ext>
                </a:extLst>
              </a:tr>
              <a:tr h="293298">
                <a:tc>
                  <a:txBody>
                    <a:bodyPr/>
                    <a:lstStyle/>
                    <a:p>
                      <a:r>
                        <a:rPr lang="en-US" sz="1200" dirty="0"/>
                        <a:t>8. Do we know what products/services are most/least profitable for us?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364042"/>
                  </a:ext>
                </a:extLst>
              </a:tr>
              <a:tr h="299049">
                <a:tc>
                  <a:txBody>
                    <a:bodyPr/>
                    <a:lstStyle/>
                    <a:p>
                      <a:r>
                        <a:rPr lang="en-US" sz="1200" dirty="0"/>
                        <a:t>9. Are we aware of evolving technologies (trends) that could impact our business?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1544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10. If we wanted to sell our business, do we know the most critical areas of our company that a potential acquirer will evaluate most closely for setting their valuation?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7853574"/>
                  </a:ext>
                </a:extLst>
              </a:tr>
              <a:tr h="300363">
                <a:tc>
                  <a:txBody>
                    <a:bodyPr/>
                    <a:lstStyle/>
                    <a:p>
                      <a:r>
                        <a:rPr lang="en-US" sz="1200" dirty="0"/>
                        <a:t>11. What areas of our company are enabling our organization culture? Holding it back?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716135"/>
                  </a:ext>
                </a:extLst>
              </a:tr>
              <a:tr h="254356">
                <a:tc>
                  <a:txBody>
                    <a:bodyPr/>
                    <a:lstStyle/>
                    <a:p>
                      <a:r>
                        <a:rPr lang="en-US" sz="1200" dirty="0"/>
                        <a:t>12. What is our optimal internal infrastructure to support our plan?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0373114"/>
                  </a:ext>
                </a:extLst>
              </a:tr>
              <a:tr h="248607">
                <a:tc>
                  <a:txBody>
                    <a:bodyPr/>
                    <a:lstStyle/>
                    <a:p>
                      <a:r>
                        <a:rPr lang="en-US" sz="1200" dirty="0"/>
                        <a:t>13. What should our product/services development roadmap be?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3209598"/>
                  </a:ext>
                </a:extLst>
              </a:tr>
              <a:tr h="240076">
                <a:tc>
                  <a:txBody>
                    <a:bodyPr/>
                    <a:lstStyle/>
                    <a:p>
                      <a:r>
                        <a:rPr lang="en-US" sz="1200" dirty="0"/>
                        <a:t>14. Should our growth be organic and/or acquisitive?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960722"/>
                  </a:ext>
                </a:extLst>
              </a:tr>
              <a:tr h="271610">
                <a:tc>
                  <a:txBody>
                    <a:bodyPr/>
                    <a:lstStyle/>
                    <a:p>
                      <a:r>
                        <a:rPr lang="en-US" sz="1200" dirty="0"/>
                        <a:t>15. Which aspects of our business warrant investment? Which do not?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3195545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r>
                        <a:rPr lang="en-US" sz="1200" i="1" dirty="0"/>
                        <a:t>Others</a:t>
                      </a:r>
                      <a:r>
                        <a:rPr lang="en-US" sz="1200" dirty="0"/>
                        <a:t>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816223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791152-61CA-4906-8238-FCB75AAC2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5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A8D9AD5-F248-4919-864A-CFD76CC027D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534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Retrospect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4142</TotalTime>
  <Words>309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Corbel</vt:lpstr>
      <vt:lpstr>Retrospect</vt:lpstr>
      <vt:lpstr>What Strategic Questions Do We Want Our Plan To Address?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 O'Toole</dc:creator>
  <cp:lastModifiedBy>Lawrence O'Toole</cp:lastModifiedBy>
  <cp:revision>135</cp:revision>
  <cp:lastPrinted>2021-01-19T21:25:36Z</cp:lastPrinted>
  <dcterms:created xsi:type="dcterms:W3CDTF">2021-01-06T18:58:50Z</dcterms:created>
  <dcterms:modified xsi:type="dcterms:W3CDTF">2022-06-10T00:08:32Z</dcterms:modified>
</cp:coreProperties>
</file>